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4" autoAdjust="0"/>
    <p:restoredTop sz="94689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302F-496F-4E42-BC60-81F4EEE474DD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67D8-5CCF-46CA-898E-0FBAC5FC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302F-496F-4E42-BC60-81F4EEE474DD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67D8-5CCF-46CA-898E-0FBAC5FC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302F-496F-4E42-BC60-81F4EEE474DD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67D8-5CCF-46CA-898E-0FBAC5FC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302F-496F-4E42-BC60-81F4EEE474DD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67D8-5CCF-46CA-898E-0FBAC5FC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302F-496F-4E42-BC60-81F4EEE474DD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67D8-5CCF-46CA-898E-0FBAC5FC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302F-496F-4E42-BC60-81F4EEE474DD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67D8-5CCF-46CA-898E-0FBAC5FC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302F-496F-4E42-BC60-81F4EEE474DD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67D8-5CCF-46CA-898E-0FBAC5FC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302F-496F-4E42-BC60-81F4EEE474DD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67D8-5CCF-46CA-898E-0FBAC5FC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302F-496F-4E42-BC60-81F4EEE474DD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67D8-5CCF-46CA-898E-0FBAC5FC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302F-496F-4E42-BC60-81F4EEE474DD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67D8-5CCF-46CA-898E-0FBAC5FC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4302F-496F-4E42-BC60-81F4EEE474DD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AA967D8-5CCF-46CA-898E-0FBAC5FC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84302F-496F-4E42-BC60-81F4EEE474DD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AA967D8-5CCF-46CA-898E-0FBAC5FC67E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697360"/>
          </a:xfrm>
        </p:spPr>
        <p:txBody>
          <a:bodyPr>
            <a:noAutofit/>
          </a:bodyPr>
          <a:lstStyle/>
          <a:p>
            <a:pPr algn="just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Личностно-ориентированный классный час: характерные черты, технология подготовки и проведения.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3717032"/>
            <a:ext cx="3960112" cy="1944216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Подготовила </a:t>
            </a:r>
            <a:r>
              <a:rPr lang="ru-RU" dirty="0" err="1" smtClean="0">
                <a:solidFill>
                  <a:schemeClr val="bg1"/>
                </a:solidFill>
              </a:rPr>
              <a:t>Бочарова</a:t>
            </a:r>
            <a:r>
              <a:rPr lang="ru-RU" dirty="0" smtClean="0">
                <a:solidFill>
                  <a:schemeClr val="bg1"/>
                </a:solidFill>
              </a:rPr>
              <a:t> Е.В.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Алгоритм подготовки личностно-ориентированного классного часа.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000" dirty="0" smtClean="0"/>
              <a:t>Составление педагогом совместно с учащимися и родителями тематики классных часов на учебный год;</a:t>
            </a:r>
          </a:p>
          <a:p>
            <a:r>
              <a:rPr lang="ru-RU" sz="2000" dirty="0" smtClean="0"/>
              <a:t>Уточнение темы </a:t>
            </a:r>
            <a:r>
              <a:rPr lang="ru-RU" sz="2000" dirty="0" err="1" smtClean="0"/>
              <a:t>личносно-ориентированного</a:t>
            </a:r>
            <a:r>
              <a:rPr lang="ru-RU" sz="2000" dirty="0" smtClean="0"/>
              <a:t> классного часа и генерирование идей по его подготовке и проведению;</a:t>
            </a:r>
          </a:p>
          <a:p>
            <a:r>
              <a:rPr lang="ru-RU" sz="2000" dirty="0" smtClean="0"/>
              <a:t>Выбор цели, содержания, формы, даты и места проведения классного часа, формирование сообщества  его организаторов;</a:t>
            </a:r>
          </a:p>
          <a:p>
            <a:r>
              <a:rPr lang="ru-RU" sz="2000" dirty="0" smtClean="0"/>
              <a:t>Индивидуальная и групповая деятельность  по подготовке классного часа;</a:t>
            </a:r>
          </a:p>
          <a:p>
            <a:r>
              <a:rPr lang="ru-RU" sz="2200" dirty="0" smtClean="0"/>
              <a:t>Составление учителем совместно с другими совместно с другими организаторами сценарного плана классного часа;</a:t>
            </a:r>
          </a:p>
          <a:p>
            <a:r>
              <a:rPr lang="ru-RU" sz="2200" dirty="0" smtClean="0"/>
              <a:t>проведение классного часа;</a:t>
            </a:r>
          </a:p>
          <a:p>
            <a:r>
              <a:rPr lang="ru-RU" sz="2200" dirty="0" smtClean="0"/>
              <a:t>Анализ и оценка результативности классного часа и деятельности по его подготовке и проведению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187624" y="692696"/>
            <a:ext cx="6336704" cy="14904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Классный час - это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>
            <a:endCxn id="7" idx="0"/>
          </p:cNvCxnSpPr>
          <p:nvPr/>
        </p:nvCxnSpPr>
        <p:spPr>
          <a:xfrm flipH="1">
            <a:off x="1619672" y="2060848"/>
            <a:ext cx="648072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179512" y="3284984"/>
            <a:ext cx="2880320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Форма организации фронтальной воспитательной работы</a:t>
            </a:r>
            <a:endParaRPr lang="ru-RU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4644008" y="2204864"/>
            <a:ext cx="72008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3131840" y="3284984"/>
            <a:ext cx="2952328" cy="27363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Специально организованная ценностно-ориентированная деятельность, способствующая формирования у школьников системы отношений к окружающему миру</a:t>
            </a:r>
            <a:endParaRPr lang="ru-RU" sz="1400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6804248" y="1988840"/>
            <a:ext cx="1008112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>
            <a:off x="6228184" y="3140968"/>
            <a:ext cx="2664296" cy="3456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Время для общения классного руководителя со своим коллективом, когда он использует разнообразные приемы, средств и способы организации и взаимодействия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8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475656" y="260648"/>
            <a:ext cx="6120680" cy="1274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Классный час - это</a:t>
            </a:r>
            <a:endParaRPr lang="ru-RU" sz="2400" dirty="0"/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1619672" y="1484784"/>
            <a:ext cx="1080120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4283968" y="1628800"/>
            <a:ext cx="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516216" y="1484784"/>
            <a:ext cx="1008112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251520" y="2492896"/>
            <a:ext cx="3132856" cy="40324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Ча</a:t>
            </a:r>
            <a:r>
              <a:rPr lang="ru-RU" sz="1200" dirty="0"/>
              <a:t>с</a:t>
            </a:r>
            <a:r>
              <a:rPr lang="ru-RU" sz="1200" dirty="0" smtClean="0"/>
              <a:t> классного руководителя, та самая «клеточка» воспитательного процесса, которая позволяет педагогу найти время общения с воспитанниками , открыто провозгласить и высветить запланированное отношение к определенным ценностям, позволяет сделать воспитательное воздействие систематическим и </a:t>
            </a:r>
            <a:r>
              <a:rPr lang="ru-RU" sz="1200" dirty="0" err="1" smtClean="0"/>
              <a:t>регулярным.,а</a:t>
            </a:r>
            <a:r>
              <a:rPr lang="ru-RU" sz="1200" dirty="0" smtClean="0"/>
              <a:t> сам процесс воспитания управляемым и </a:t>
            </a:r>
            <a:r>
              <a:rPr lang="ru-RU" sz="1200" dirty="0" err="1" smtClean="0"/>
              <a:t>целенапрвленным</a:t>
            </a:r>
            <a:endParaRPr lang="ru-RU" sz="1200" dirty="0"/>
          </a:p>
        </p:txBody>
      </p:sp>
      <p:sp>
        <p:nvSpPr>
          <p:cNvPr id="10" name="Овал 9"/>
          <p:cNvSpPr/>
          <p:nvPr/>
        </p:nvSpPr>
        <p:spPr>
          <a:xfrm>
            <a:off x="3563888" y="2636912"/>
            <a:ext cx="2664296" cy="21602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Форма прямого общения воспитателя со своими воспитанниками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6372200" y="2276872"/>
            <a:ext cx="2592288" cy="3960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Форма воспитательной работы, при которой школьники под руководством педагога включаются в специально организованную деятельность, способствующую формированию у них системы отношений к окружающему миру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Характерные черты: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Форма внеурочной воспитательной деятельности, и в отличие от урока ему не должны быть присущи академизм и поучающий тип педагогического взаимодействия;</a:t>
            </a:r>
          </a:p>
          <a:p>
            <a:r>
              <a:rPr lang="ru-RU" sz="1800" dirty="0" smtClean="0"/>
              <a:t>Форма организации фронтальной воспитательной работы с детьми, но важно помнить и то, что при подготовке и проведении классного часа возможно использование и групповых, и индивидуальных форм воспитательной деятельности ;</a:t>
            </a:r>
          </a:p>
          <a:p>
            <a:r>
              <a:rPr lang="ru-RU" sz="1800" dirty="0" smtClean="0"/>
              <a:t>Это гибкая по своему составу и структуре форма воспитательного взаимодействия, однако это не означает, что все педагогические  контакты классного руководителя с коллективом учащихся класса можно считать классными часами;</a:t>
            </a:r>
          </a:p>
          <a:p>
            <a:r>
              <a:rPr lang="ru-RU" sz="1800" dirty="0" smtClean="0"/>
              <a:t>Форма 1б6ения классного руководителя и его воспитанников, приоритетную роль в организации которой играет педагог.</a:t>
            </a:r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Педагогические задачи классных часов: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Обогащение сознания учащихся знаниями о природе, обществе, технике, человеке;</a:t>
            </a:r>
          </a:p>
          <a:p>
            <a:r>
              <a:rPr lang="ru-RU" sz="2400" dirty="0" smtClean="0"/>
              <a:t>Усвоение детьми умений и навыков познавательной и практической деятельности;</a:t>
            </a:r>
          </a:p>
          <a:p>
            <a:r>
              <a:rPr lang="ru-RU" sz="2400" dirty="0" smtClean="0"/>
              <a:t>Формирование эмоционально-чувствительной сферы и ценностных отношений личности ребенка;</a:t>
            </a:r>
          </a:p>
          <a:p>
            <a:r>
              <a:rPr lang="ru-RU" sz="2400" dirty="0" smtClean="0"/>
              <a:t>Содействие становлению и проявлению </a:t>
            </a:r>
            <a:r>
              <a:rPr lang="ru-RU" sz="2400" dirty="0" err="1" smtClean="0"/>
              <a:t>субъектности</a:t>
            </a:r>
            <a:r>
              <a:rPr lang="ru-RU" sz="2400" dirty="0" smtClean="0"/>
              <a:t> и индивидуальности учащегося, его творческих способностей.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Сравнительная характеристика традиционного и личностно-ориентированного классного часа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83568" y="1844824"/>
          <a:ext cx="7632849" cy="427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2736304"/>
                <a:gridCol w="2808313"/>
              </a:tblGrid>
              <a:tr h="1440160">
                <a:tc>
                  <a:txBody>
                    <a:bodyPr/>
                    <a:lstStyle/>
                    <a:p>
                      <a:r>
                        <a:rPr lang="ru-RU" dirty="0" smtClean="0"/>
                        <a:t>Основные компоненты классного часа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Традиционный классный</a:t>
                      </a:r>
                      <a:r>
                        <a:rPr lang="ru-RU" baseline="0" dirty="0" smtClean="0"/>
                        <a:t> час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Личностно-ориентированный классный</a:t>
                      </a:r>
                      <a:r>
                        <a:rPr lang="ru-RU" baseline="0" dirty="0" smtClean="0"/>
                        <a:t> час</a:t>
                      </a:r>
                      <a:endParaRPr lang="ru-RU" dirty="0"/>
                    </a:p>
                  </a:txBody>
                  <a:tcPr/>
                </a:tc>
              </a:tr>
              <a:tr h="2204132">
                <a:tc>
                  <a:txBody>
                    <a:bodyPr/>
                    <a:lstStyle/>
                    <a:p>
                      <a:r>
                        <a:rPr lang="ru-RU" dirty="0" smtClean="0"/>
                        <a:t>Целевой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Направленность на усвоение учащимися принятых в обществе ценностей, норм отношений</a:t>
                      </a:r>
                      <a:r>
                        <a:rPr lang="ru-RU" baseline="0" dirty="0" smtClean="0"/>
                        <a:t> и поведения, т.е. на формирование в личности ребенка социально типичного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Целевые установки связаны прежде всего</a:t>
                      </a:r>
                      <a:r>
                        <a:rPr lang="ru-RU" baseline="0" dirty="0" smtClean="0"/>
                        <a:t> с развитием </a:t>
                      </a:r>
                      <a:r>
                        <a:rPr lang="ru-RU" baseline="0" dirty="0" err="1" smtClean="0"/>
                        <a:t>индивидуальности,субъектности</a:t>
                      </a:r>
                      <a:r>
                        <a:rPr lang="ru-RU" baseline="0" dirty="0" smtClean="0"/>
                        <a:t> и </a:t>
                      </a:r>
                      <a:r>
                        <a:rPr lang="ru-RU" baseline="0" dirty="0" err="1" smtClean="0"/>
                        <a:t>креативности</a:t>
                      </a:r>
                      <a:r>
                        <a:rPr lang="ru-RU" baseline="0" dirty="0" smtClean="0"/>
                        <a:t>  ребенка, проектированием и становлением уникального образа его жизнедеятельности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27584" y="548680"/>
          <a:ext cx="8136903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3168352"/>
                <a:gridCol w="2808311"/>
              </a:tblGrid>
              <a:tr h="4464496">
                <a:tc>
                  <a:txBody>
                    <a:bodyPr/>
                    <a:lstStyle/>
                    <a:p>
                      <a:r>
                        <a:rPr lang="ru-RU" dirty="0" smtClean="0"/>
                        <a:t>Содержательный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Содержание классного  часа составляет социально</a:t>
                      </a:r>
                      <a:r>
                        <a:rPr lang="ru-RU" baseline="0" dirty="0" smtClean="0"/>
                        <a:t> одобряемый опыт построения деятельности, общения и отношений. Оно регламентируется  нормативно-программными документами. субъектом определения темы и содержания классного часа  является педагог,  и лишь  в редких случаях субъектную роль выполняют члены ученического самоуправления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Содержание классного часа является личностно-значимым. Оно включает материал, необходимый для </a:t>
                      </a:r>
                      <a:r>
                        <a:rPr lang="ru-RU" dirty="0" err="1" smtClean="0"/>
                        <a:t>самостроительства</a:t>
                      </a:r>
                      <a:r>
                        <a:rPr lang="ru-RU" dirty="0" smtClean="0"/>
                        <a:t>,</a:t>
                      </a:r>
                      <a:r>
                        <a:rPr lang="ru-RU" baseline="0" dirty="0" smtClean="0"/>
                        <a:t> самореализации и самоутверждения личности ребенка. В определении темы и содержания классного часа наряду с педагогом субъектными полномочиями обладает большинство учащихся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59" y="332656"/>
          <a:ext cx="7776864" cy="6336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9"/>
                <a:gridCol w="2952327"/>
                <a:gridCol w="2592288"/>
              </a:tblGrid>
              <a:tr h="6336704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Организационно-деятельностный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Главным и часто единственным организатором совместной деятельности и общения</a:t>
                      </a:r>
                      <a:r>
                        <a:rPr lang="ru-RU" sz="1600" baseline="0" dirty="0" smtClean="0"/>
                        <a:t> выступает  классный руководитель. Взаимодействие участников классного часа строится на основе монолога, фронтальных и групповых форм работы, субъектно-объектных отношений между педагогами и  другими членами классного сообщества.  Совместная деятельность , как правило, жестко регламентируется и осуществляется в строгом соответствии с разработанным учителем планом классного  часа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Учащиеся</a:t>
                      </a:r>
                      <a:r>
                        <a:rPr lang="ru-RU" sz="1600" baseline="0" dirty="0" smtClean="0"/>
                        <a:t> являются полноправными  организаторами классного часа, происходящей на нем совместной деятельности. Акцент делается на активном и заинтересованном  участии каждого ребенка, актуализации его жизненного опыта, проявлении и развитии его индивидуальности. Педагог  заботится о создании для детей и взрослых ситуаций выбора успеха.  Преобладают </a:t>
                      </a:r>
                      <a:r>
                        <a:rPr lang="ru-RU" sz="1600" baseline="0" dirty="0" err="1" smtClean="0"/>
                        <a:t>субъект-субъектные</a:t>
                      </a:r>
                      <a:r>
                        <a:rPr lang="ru-RU" sz="1600" baseline="0" dirty="0" smtClean="0"/>
                        <a:t> отношения, диалоговые и </a:t>
                      </a:r>
                      <a:r>
                        <a:rPr lang="ru-RU" sz="1600" baseline="0" dirty="0" err="1" smtClean="0"/>
                        <a:t>полилоговые</a:t>
                      </a:r>
                      <a:r>
                        <a:rPr lang="ru-RU" sz="1600" baseline="0" dirty="0" smtClean="0"/>
                        <a:t> формы  общения.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83568" y="404664"/>
          <a:ext cx="7704855" cy="585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2664296"/>
                <a:gridCol w="2808311"/>
              </a:tblGrid>
              <a:tr h="4968552">
                <a:tc>
                  <a:txBody>
                    <a:bodyPr/>
                    <a:lstStyle/>
                    <a:p>
                      <a:r>
                        <a:rPr lang="ru-RU" dirty="0" smtClean="0"/>
                        <a:t>Оценочно-аналитический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 анализе  и оценке эффективности</a:t>
                      </a:r>
                      <a:r>
                        <a:rPr lang="ru-RU" baseline="0" dirty="0" smtClean="0"/>
                        <a:t> классного  часа внимание обращается на объем, новизну и духовную ценность, передаваемой детям информации, культуру и оригинальность ее изложения, качество ее усвоения учащимися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качестве критериев оценки результативности классного часа выступают проявление и обогащение жизненного опыта ребенка, индивидуально-личностное значение усваиваемой информации, влияние на развитие</a:t>
                      </a:r>
                      <a:r>
                        <a:rPr lang="ru-RU" baseline="0" dirty="0" smtClean="0"/>
                        <a:t> индивидуальности и творческих способностей учащихся,  комфортность и активность их участия в </a:t>
                      </a:r>
                      <a:r>
                        <a:rPr lang="ru-RU" baseline="0" smtClean="0"/>
                        <a:t>классном часе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1079</TotalTime>
  <Words>708</Words>
  <Application>Microsoft Office PowerPoint</Application>
  <PresentationFormat>Экран (4:3)</PresentationFormat>
  <Paragraphs>44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Личностно-ориентированный классный час: характерные черты, технология подготовки и проведения.</vt:lpstr>
      <vt:lpstr>Слайд 2</vt:lpstr>
      <vt:lpstr>Слайд 3</vt:lpstr>
      <vt:lpstr>Характерные черты:</vt:lpstr>
      <vt:lpstr>Педагогические задачи классных часов:</vt:lpstr>
      <vt:lpstr>Сравнительная характеристика традиционного и личностно-ориентированного классного часа</vt:lpstr>
      <vt:lpstr>Слайд 7</vt:lpstr>
      <vt:lpstr>Слайд 8</vt:lpstr>
      <vt:lpstr>Слайд 9</vt:lpstr>
      <vt:lpstr>Алгоритм подготовки личностно-ориентированного классного часа.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Личностно-ориентированный классный час: характерные черты, технология подготовки и проведения.</dc:title>
  <dc:creator>Admin</dc:creator>
  <cp:lastModifiedBy>Алсу</cp:lastModifiedBy>
  <cp:revision>40</cp:revision>
  <dcterms:created xsi:type="dcterms:W3CDTF">2014-11-07T02:21:28Z</dcterms:created>
  <dcterms:modified xsi:type="dcterms:W3CDTF">2016-03-28T09:09:13Z</dcterms:modified>
</cp:coreProperties>
</file>